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84" r:id="rId5"/>
    <p:sldId id="383" r:id="rId6"/>
    <p:sldId id="1793" r:id="rId7"/>
    <p:sldId id="1800" r:id="rId8"/>
    <p:sldId id="1799" r:id="rId9"/>
    <p:sldId id="1794" r:id="rId10"/>
    <p:sldId id="1795" r:id="rId11"/>
    <p:sldId id="1796" r:id="rId12"/>
    <p:sldId id="230717534" r:id="rId13"/>
    <p:sldId id="230717537" r:id="rId14"/>
    <p:sldId id="230717535" r:id="rId15"/>
    <p:sldId id="230717536" r:id="rId16"/>
    <p:sldId id="230717540" r:id="rId17"/>
    <p:sldId id="1736" r:id="rId18"/>
    <p:sldId id="1801" r:id="rId19"/>
    <p:sldId id="1249" r:id="rId20"/>
    <p:sldId id="1802" r:id="rId21"/>
    <p:sldId id="1803" r:id="rId22"/>
    <p:sldId id="1797" r:id="rId23"/>
    <p:sldId id="230717538" r:id="rId24"/>
    <p:sldId id="230717539" r:id="rId25"/>
    <p:sldId id="17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793"/>
            <p14:sldId id="1800"/>
            <p14:sldId id="1799"/>
            <p14:sldId id="1794"/>
            <p14:sldId id="1795"/>
            <p14:sldId id="1796"/>
            <p14:sldId id="230717534"/>
            <p14:sldId id="230717537"/>
            <p14:sldId id="230717535"/>
            <p14:sldId id="230717536"/>
            <p14:sldId id="230717540"/>
            <p14:sldId id="1736"/>
            <p14:sldId id="1801"/>
            <p14:sldId id="1249"/>
            <p14:sldId id="1802"/>
            <p14:sldId id="1803"/>
            <p14:sldId id="1797"/>
            <p14:sldId id="230717538"/>
            <p14:sldId id="230717539"/>
            <p14:sldId id="1798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75199"/>
  </p:normalViewPr>
  <p:slideViewPr>
    <p:cSldViewPr snapToGrid="0">
      <p:cViewPr varScale="1">
        <p:scale>
          <a:sx n="79" d="100"/>
          <a:sy n="79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Demo creation of deployment</a:t>
            </a:r>
          </a:p>
          <a:p>
            <a:endParaRPr lang="en-US" sz="1200" kern="1200" noProof="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Kill pod to show difference between a pod and deployment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/blog/2017/01/running-</a:t>
            </a:r>
            <a:r>
              <a:rPr lang="en-US" dirty="0" err="1"/>
              <a:t>mongodb</a:t>
            </a:r>
            <a:r>
              <a:rPr lang="en-US" dirty="0"/>
              <a:t>-on-</a:t>
            </a:r>
            <a:r>
              <a:rPr lang="en-US" dirty="0" err="1"/>
              <a:t>kubernetes</a:t>
            </a:r>
            <a:r>
              <a:rPr lang="en-US" dirty="0"/>
              <a:t>-with-</a:t>
            </a:r>
            <a:r>
              <a:rPr lang="en-US" dirty="0" err="1"/>
              <a:t>statefulsets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Demo </a:t>
            </a:r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8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daemonset</a:t>
            </a:r>
            <a:r>
              <a:rPr lang="en-US" dirty="0"/>
              <a:t> with </a:t>
            </a:r>
            <a:r>
              <a:rPr lang="en-US" dirty="0" err="1"/>
              <a:t>fluentd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23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/docs/tasks/debug-application-cluster/debug-running-pod/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3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2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cluster creation and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0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creation of a pod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network-polici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ubernetes.io/docs/concepts/policy/resource-quota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ind.sigs.k8s.io/docs/user/quick-start/" TargetMode="External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4: Kubernetes 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Switching context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7C2CC8-5265-0249-90B0-2D4B0F760F57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7783752" cy="514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default config file is located at: $home/.</a:t>
            </a:r>
            <a:r>
              <a:rPr lang="en-US" sz="1800" dirty="0" err="1"/>
              <a:t>kube</a:t>
            </a:r>
            <a:r>
              <a:rPr lang="en-US" sz="1800" dirty="0"/>
              <a:t>/config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Install </a:t>
            </a:r>
            <a:r>
              <a:rPr lang="en-US" sz="1800" dirty="0" err="1"/>
              <a:t>kubectl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https://kubernetes.io/docs/tasks/tools/install-kubectl/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Create cluster with kind:</a:t>
            </a: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create cluster --name bootcamp --config kind-</a:t>
            </a:r>
            <a:r>
              <a:rPr lang="en-US" sz="1800" dirty="0" err="1">
                <a:highlight>
                  <a:srgbClr val="FFFF00"/>
                </a:highlight>
              </a:rPr>
              <a:t>config.yaml</a:t>
            </a:r>
            <a:endParaRPr lang="en-US" sz="1800" dirty="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get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Switch 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get-contexts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current-context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set-context kind-bootcamp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--context kind-bootcamp get namespace</a:t>
            </a:r>
          </a:p>
        </p:txBody>
      </p:sp>
    </p:spTree>
    <p:extLst>
      <p:ext uri="{BB962C8B-B14F-4D97-AF65-F5344CB8AC3E}">
        <p14:creationId xmlns:p14="http://schemas.microsoft.com/office/powerpoint/2010/main" val="1033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yaml</a:t>
            </a:r>
            <a:r>
              <a:rPr lang="en-US" dirty="0"/>
              <a:t>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Yet another markup language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BFB4C1-4383-234D-9F55-F808132FC8B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4509398" cy="46141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yaml</a:t>
            </a:r>
            <a:r>
              <a:rPr lang="en-US" dirty="0"/>
              <a:t> is a superset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Spacing matters! Use an editor like ATOM or VS Code.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maps: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--- 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apiVersion</a:t>
            </a:r>
            <a:r>
              <a:rPr lang="en-US" dirty="0"/>
              <a:t>: v1 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kind: Pod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metadata: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name: </a:t>
            </a:r>
            <a:r>
              <a:rPr lang="en-US" dirty="0" err="1"/>
              <a:t>rss</a:t>
            </a:r>
            <a:r>
              <a:rPr lang="en-US" dirty="0"/>
              <a:t>-site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labels: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   app: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963DD-EE4F-6E4F-A2D8-873D15B915A8}"/>
              </a:ext>
            </a:extLst>
          </p:cNvPr>
          <p:cNvSpPr txBox="1"/>
          <p:nvPr/>
        </p:nvSpPr>
        <p:spPr>
          <a:xfrm>
            <a:off x="3001926" y="3147706"/>
            <a:ext cx="46166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E8738-AAFF-5E4D-B1FD-E74DC5938CD7}"/>
              </a:ext>
            </a:extLst>
          </p:cNvPr>
          <p:cNvCxnSpPr>
            <a:cxnSpLocks/>
            <a:stCxn id="3" idx="1"/>
          </p:cNvCxnSpPr>
          <p:nvPr/>
        </p:nvCxnSpPr>
        <p:spPr bwMode="gray">
          <a:xfrm flipH="1">
            <a:off x="1036320" y="3301595"/>
            <a:ext cx="1965606" cy="73275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D9EC1-387D-F04A-8842-F1C47B6E4B18}"/>
              </a:ext>
            </a:extLst>
          </p:cNvPr>
          <p:cNvSpPr txBox="1"/>
          <p:nvPr/>
        </p:nvSpPr>
        <p:spPr>
          <a:xfrm>
            <a:off x="3441943" y="3726571"/>
            <a:ext cx="74231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A65D8-ACFD-CF4C-9A54-19B00471F4E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75104" y="3880459"/>
            <a:ext cx="1466841" cy="26482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06038EF-73C3-3F44-92F0-99D216B33409}"/>
              </a:ext>
            </a:extLst>
          </p:cNvPr>
          <p:cNvSpPr txBox="1">
            <a:spLocks/>
          </p:cNvSpPr>
          <p:nvPr/>
        </p:nvSpPr>
        <p:spPr>
          <a:xfrm>
            <a:off x="5662973" y="656527"/>
            <a:ext cx="5173183" cy="57887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lists: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sleep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"1000”</a:t>
            </a:r>
          </a:p>
          <a:p>
            <a:pPr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  <a:buNone/>
            </a:pPr>
            <a:r>
              <a:rPr lang="en-US" dirty="0"/>
              <a:t>spec: </a:t>
            </a:r>
            <a:r>
              <a:rPr lang="en-US" b="1" dirty="0"/>
              <a:t> 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containers: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front-end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b="1" dirty="0" err="1"/>
              <a:t>nginx</a:t>
            </a:r>
            <a:endParaRPr lang="en-US" b="1" dirty="0"/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80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</a:t>
            </a:r>
            <a:r>
              <a:rPr lang="en-US" b="1" dirty="0" err="1"/>
              <a:t>rss</a:t>
            </a:r>
            <a:r>
              <a:rPr lang="en-US" b="1" dirty="0"/>
              <a:t>-reader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dirty="0" err="1"/>
              <a:t>nickchase</a:t>
            </a:r>
            <a:r>
              <a:rPr lang="en-US" dirty="0"/>
              <a:t>/rss-php-nginx:v1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/docs/concepts/overview/working-with-objects/namespaces/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9007385" cy="50529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all 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ns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</a:t>
            </a:r>
            <a:r>
              <a:rPr lang="en-US" dirty="0" err="1">
                <a:highlight>
                  <a:srgbClr val="FFFF00"/>
                </a:highlight>
              </a:rPr>
              <a:t>kube</a:t>
            </a:r>
            <a:r>
              <a:rPr lang="en-US" dirty="0">
                <a:highlight>
                  <a:srgbClr val="FFFF00"/>
                </a:highlight>
              </a:rPr>
              <a:t>-system get pods 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pods --all-namespaces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create ns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Namespaces can be used to implement Network Policy – strict traffic flow control: </a:t>
            </a:r>
            <a:r>
              <a:rPr lang="en-US" dirty="0">
                <a:hlinkClick r:id="rId3"/>
              </a:rPr>
              <a:t>https://kubernetes.io/docs/concepts/services-networking/network-policies/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 Quotas: </a:t>
            </a:r>
            <a:r>
              <a:rPr lang="en-US" dirty="0">
                <a:hlinkClick r:id="rId4"/>
              </a:rPr>
              <a:t>https://kubernetes.io/docs/concepts/policy/resource-quotas/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B492-D4FF-824B-9AB1-04097353AB32}"/>
              </a:ext>
            </a:extLst>
          </p:cNvPr>
          <p:cNvSpPr txBox="1"/>
          <p:nvPr/>
        </p:nvSpPr>
        <p:spPr>
          <a:xfrm>
            <a:off x="6278880" y="1304544"/>
            <a:ext cx="3308465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default is “default” ns if you don’t specify “-n” flag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125FE-8506-D04D-8CF5-D76A780E63A7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765964" y="1581543"/>
            <a:ext cx="1512916" cy="10646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Separate your workloads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365840"/>
            <a:ext cx="8064168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Namespaces are used in DNS FQDN:</a:t>
            </a:r>
          </a:p>
          <a:p>
            <a:pPr marL="800100" lvl="1" indent="-342900"/>
            <a:r>
              <a:rPr lang="en-US" dirty="0"/>
              <a:t>{</a:t>
            </a:r>
            <a:r>
              <a:rPr lang="en-US" dirty="0" err="1"/>
              <a:t>servicename</a:t>
            </a:r>
            <a:r>
              <a:rPr lang="en-US" dirty="0"/>
              <a:t>}.{namespace}.svc.{cluster-domain}</a:t>
            </a:r>
          </a:p>
          <a:p>
            <a:pPr marL="800100" lvl="1" indent="-342900"/>
            <a:r>
              <a:rPr lang="en-US" dirty="0"/>
              <a:t>i.e. </a:t>
            </a:r>
            <a:r>
              <a:rPr lang="en-US" dirty="0" err="1"/>
              <a:t>invoice.default.svc.cluster.local</a:t>
            </a:r>
            <a:endParaRPr lang="en-US" dirty="0"/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</a:t>
            </a:r>
            <a:r>
              <a:rPr lang="en-US" dirty="0" err="1"/>
              <a:t>dns</a:t>
            </a:r>
            <a:r>
              <a:rPr lang="en-US" dirty="0"/>
              <a:t>-pod-service/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Within a namespace, can use the </a:t>
            </a:r>
            <a:r>
              <a:rPr lang="en-US" dirty="0" err="1"/>
              <a:t>shortname</a:t>
            </a:r>
            <a:r>
              <a:rPr lang="en-US" dirty="0"/>
              <a:t> to resolve:</a:t>
            </a:r>
          </a:p>
          <a:p>
            <a:pPr marL="800100" lvl="1" indent="-342900"/>
            <a:r>
              <a:rPr lang="en-US" dirty="0"/>
              <a:t>i.e. “ping invoice”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Outside a namespace, must use FQDN to resolve:</a:t>
            </a:r>
          </a:p>
          <a:p>
            <a:pPr marL="800100" lvl="1" indent="-342900"/>
            <a:r>
              <a:rPr lang="en-US" dirty="0"/>
              <a:t>i.e. “ping </a:t>
            </a:r>
            <a:r>
              <a:rPr lang="en-US" dirty="0" err="1"/>
              <a:t>invoice.default.svc.cluster.local</a:t>
            </a:r>
            <a:r>
              <a:rPr lang="en-US" dirty="0"/>
              <a:t>” OR</a:t>
            </a:r>
          </a:p>
          <a:p>
            <a:pPr marL="800100" lvl="1" indent="-342900"/>
            <a:r>
              <a:rPr lang="en-US" dirty="0"/>
              <a:t>“ping </a:t>
            </a:r>
            <a:r>
              <a:rPr lang="en-US" dirty="0" err="1"/>
              <a:t>invoice.default</a:t>
            </a:r>
            <a:r>
              <a:rPr lang="en-US" dirty="0"/>
              <a:t>”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919E5-922E-4BB7-85AF-4AE347CFD26F}"/>
              </a:ext>
            </a:extLst>
          </p:cNvPr>
          <p:cNvGrpSpPr/>
          <p:nvPr/>
        </p:nvGrpSpPr>
        <p:grpSpPr>
          <a:xfrm>
            <a:off x="6173414" y="3407715"/>
            <a:ext cx="4744544" cy="3369970"/>
            <a:chOff x="1737035" y="3008532"/>
            <a:chExt cx="3038841" cy="1639668"/>
          </a:xfrm>
        </p:grpSpPr>
        <p:sp>
          <p:nvSpPr>
            <p:cNvPr id="26" name="Rounded Rectangle 76">
              <a:extLst>
                <a:ext uri="{FF2B5EF4-FFF2-40B4-BE49-F238E27FC236}">
                  <a16:creationId xmlns:a16="http://schemas.microsoft.com/office/drawing/2014/main" id="{EFA2B36F-E6C6-4CA0-9952-EF0338CDA880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228F78-AA42-4A3D-8718-0203F782D4FE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1DF2329C-BC89-47AB-8AFF-6783BB39EDC8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89A492-F192-4202-9D65-809FE5BC255F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10DE4B-8238-604D-A693-BAF7E60E063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455" y="811831"/>
            <a:ext cx="10962687" cy="24774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E0FB04-C1B7-8847-B4FB-E731711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/>
          <a:lstStyle/>
          <a:p>
            <a:r>
              <a:rPr lang="en-US" dirty="0"/>
              <a:t>How Do I Run a Pod?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BB0A-BD7A-504D-8DF0-4BAF272634EC}"/>
              </a:ext>
            </a:extLst>
          </p:cNvPr>
          <p:cNvSpPr/>
          <p:nvPr/>
        </p:nvSpPr>
        <p:spPr>
          <a:xfrm>
            <a:off x="365497" y="1105740"/>
            <a:ext cx="4422404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apiVersion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v1</a:t>
            </a:r>
          </a:p>
          <a:p>
            <a:r>
              <a:rPr lang="de-DE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kind</a:t>
            </a:r>
            <a:r>
              <a:rPr lang="de-DE" b="1" dirty="0">
                <a:solidFill>
                  <a:schemeClr val="accent4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solidFill>
                  <a:srgbClr val="BAE36B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metadata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labels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web</a:t>
            </a: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spec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containers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nginx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nginx:1.7.9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wavefront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telegraf:1.9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AA39E-D4D3-8847-9B83-7E3C00CC671D}"/>
              </a:ext>
            </a:extLst>
          </p:cNvPr>
          <p:cNvSpPr/>
          <p:nvPr/>
        </p:nvSpPr>
        <p:spPr>
          <a:xfrm>
            <a:off x="5145089" y="1107392"/>
            <a:ext cx="680121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-f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created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get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NAME          READY     STATUS    RESTARTS   AGE</a:t>
            </a: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0/1      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Pending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          15s</a:t>
            </a:r>
          </a:p>
          <a:p>
            <a:endParaRPr lang="de-DE" b="1" dirty="0">
              <a:solidFill>
                <a:srgbClr val="316DE6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66B02E-EBA6-2744-8190-F2451756A6D1}"/>
              </a:ext>
            </a:extLst>
          </p:cNvPr>
          <p:cNvSpPr/>
          <p:nvPr/>
        </p:nvSpPr>
        <p:spPr>
          <a:xfrm>
            <a:off x="6231846" y="3594100"/>
            <a:ext cx="4259943" cy="299720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sz="2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369F6-958B-374A-A6E6-08EC0F5F6459}"/>
              </a:ext>
            </a:extLst>
          </p:cNvPr>
          <p:cNvGrpSpPr/>
          <p:nvPr/>
        </p:nvGrpSpPr>
        <p:grpSpPr>
          <a:xfrm>
            <a:off x="7410057" y="4126484"/>
            <a:ext cx="1854140" cy="507133"/>
            <a:chOff x="8004518" y="2254491"/>
            <a:chExt cx="2241077" cy="61296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923BC8-2A43-6F48-9CA7-A421893E686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D068C8-47CF-0F4D-A17D-BB2CB1CBC9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F1DB5-44A7-A844-8F3B-7878192603D4}"/>
              </a:ext>
            </a:extLst>
          </p:cNvPr>
          <p:cNvGrpSpPr/>
          <p:nvPr/>
        </p:nvGrpSpPr>
        <p:grpSpPr>
          <a:xfrm>
            <a:off x="8468533" y="3888734"/>
            <a:ext cx="1822001" cy="2258905"/>
            <a:chOff x="9320743" y="779780"/>
            <a:chExt cx="1607337" cy="2371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86A01-BA51-614C-AEFF-D5D1663D138F}"/>
                </a:ext>
              </a:extLst>
            </p:cNvPr>
            <p:cNvGrpSpPr/>
            <p:nvPr/>
          </p:nvGrpSpPr>
          <p:grpSpPr>
            <a:xfrm>
              <a:off x="9320743" y="779780"/>
              <a:ext cx="1607337" cy="2371238"/>
              <a:chOff x="8338619" y="3072697"/>
              <a:chExt cx="1600200" cy="2468219"/>
            </a:xfrm>
          </p:grpSpPr>
          <p:sp>
            <p:nvSpPr>
              <p:cNvPr id="39" name="Round Diagonal Corner Rectangle 38">
                <a:extLst>
                  <a:ext uri="{FF2B5EF4-FFF2-40B4-BE49-F238E27FC236}">
                    <a16:creationId xmlns:a16="http://schemas.microsoft.com/office/drawing/2014/main" id="{B3AE762B-4174-D745-8EAB-B29F7E9AC313}"/>
                  </a:ext>
                </a:extLst>
              </p:cNvPr>
              <p:cNvSpPr/>
              <p:nvPr/>
            </p:nvSpPr>
            <p:spPr>
              <a:xfrm>
                <a:off x="8338619" y="3072697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6420547-8975-C742-A11A-1C95F33EDDF4}"/>
                  </a:ext>
                </a:extLst>
              </p:cNvPr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41" name="Flowchart: Punched Tape 42">
                <a:extLst>
                  <a:ext uri="{FF2B5EF4-FFF2-40B4-BE49-F238E27FC236}">
                    <a16:creationId xmlns:a16="http://schemas.microsoft.com/office/drawing/2014/main" id="{9E9CD105-4D32-B84F-A692-5F9D9ED2EA03}"/>
                  </a:ext>
                </a:extLst>
              </p:cNvPr>
              <p:cNvSpPr/>
              <p:nvPr/>
            </p:nvSpPr>
            <p:spPr>
              <a:xfrm>
                <a:off x="8481810" y="3540113"/>
                <a:ext cx="1219200" cy="867823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3E1570-9E47-404A-9513-34074D25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67B18-58ED-684C-8BAC-13646C69DFF2}"/>
              </a:ext>
            </a:extLst>
          </p:cNvPr>
          <p:cNvGrpSpPr/>
          <p:nvPr/>
        </p:nvGrpSpPr>
        <p:grpSpPr>
          <a:xfrm>
            <a:off x="6502400" y="3916633"/>
            <a:ext cx="1650888" cy="2291163"/>
            <a:chOff x="7428611" y="2575805"/>
            <a:chExt cx="1566312" cy="24250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0E91B-6AD2-5446-917B-94458C128C31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EBA57372-5011-0341-934B-1EDA4C24E268}"/>
                  </a:ext>
                </a:extLst>
              </p:cNvPr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B2CE8B-A42D-B24C-8B3B-ED2367CBA7E7}"/>
                  </a:ext>
                </a:extLst>
              </p:cNvPr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1BB35804-8E99-F44C-AC1F-79400B019653}"/>
                    </a:ext>
                  </a:extLst>
                </p:cNvPr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47C8085A-AFA8-134C-BC3A-0DB533332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Flowchart: Punched Tape 41">
                <a:extLst>
                  <a:ext uri="{FF2B5EF4-FFF2-40B4-BE49-F238E27FC236}">
                    <a16:creationId xmlns:a16="http://schemas.microsoft.com/office/drawing/2014/main" id="{D23E1EEE-7FDE-0947-B55E-63AF2A5856F1}"/>
                  </a:ext>
                </a:extLst>
              </p:cNvPr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0BA7DB-573A-B445-B5BB-E9F60C45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pic>
        <p:nvPicPr>
          <p:cNvPr id="51" name="Picture 4" descr="Image result for ubuntu gif">
            <a:extLst>
              <a:ext uri="{FF2B5EF4-FFF2-40B4-BE49-F238E27FC236}">
                <a16:creationId xmlns:a16="http://schemas.microsoft.com/office/drawing/2014/main" id="{D5325102-F3B8-8A40-96EB-0CC54FF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074" y="567003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Used by Deployments and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3335-7FFD-DD4E-B553-D7316F4D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0" y="1269999"/>
            <a:ext cx="8515272" cy="4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89444-1BF3-4FF8-BBDA-1BAE5EC30323}"/>
              </a:ext>
            </a:extLst>
          </p:cNvPr>
          <p:cNvGrpSpPr/>
          <p:nvPr/>
        </p:nvGrpSpPr>
        <p:grpSpPr>
          <a:xfrm>
            <a:off x="7604466" y="2828428"/>
            <a:ext cx="4610993" cy="3482913"/>
            <a:chOff x="2340329" y="3602322"/>
            <a:chExt cx="2435556" cy="1045878"/>
          </a:xfrm>
        </p:grpSpPr>
        <p:sp>
          <p:nvSpPr>
            <p:cNvPr id="32" name="Rounded Rectangle 76">
              <a:extLst>
                <a:ext uri="{FF2B5EF4-FFF2-40B4-BE49-F238E27FC236}">
                  <a16:creationId xmlns:a16="http://schemas.microsoft.com/office/drawing/2014/main" id="{E217249C-D1AA-4A77-974B-29DDB0E02A5A}"/>
                </a:ext>
              </a:extLst>
            </p:cNvPr>
            <p:cNvSpPr/>
            <p:nvPr/>
          </p:nvSpPr>
          <p:spPr>
            <a:xfrm>
              <a:off x="2340329" y="3602322"/>
              <a:ext cx="2368831" cy="104587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A23FE-E839-4A0C-A49A-E3093E6D0972}"/>
                </a:ext>
              </a:extLst>
            </p:cNvPr>
            <p:cNvGrpSpPr/>
            <p:nvPr/>
          </p:nvGrpSpPr>
          <p:grpSpPr>
            <a:xfrm>
              <a:off x="4197670" y="4340846"/>
              <a:ext cx="578215" cy="303158"/>
              <a:chOff x="4069780" y="6101027"/>
              <a:chExt cx="522219" cy="215990"/>
            </a:xfrm>
          </p:grpSpPr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2A962B5D-8407-4AEF-9AF1-F450819342B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ED8931-2815-449D-BE79-DD0F7D781B22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F201C4B-8A78-5C43-82B8-99B8C511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" y="1834660"/>
            <a:ext cx="5453854" cy="3957926"/>
          </a:xfrm>
          <a:prstGeom prst="rect">
            <a:avLst/>
          </a:prstGeom>
        </p:spPr>
      </p:pic>
      <p:sp>
        <p:nvSpPr>
          <p:cNvPr id="31" name="Subtitle 10">
            <a:extLst>
              <a:ext uri="{FF2B5EF4-FFF2-40B4-BE49-F238E27FC236}">
                <a16:creationId xmlns:a16="http://schemas.microsoft.com/office/drawing/2014/main" id="{1501DF43-CEB2-2C41-915B-EFE737B08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Manage the Rollout of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3EF33-3082-7D4D-8CDB-60F0BD21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69B4A-3216-7947-AFA5-7E785814CD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735171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16</a:t>
            </a:fld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3D834E6-F705-514D-AB8D-3035653C70A1}"/>
              </a:ext>
            </a:extLst>
          </p:cNvPr>
          <p:cNvSpPr/>
          <p:nvPr/>
        </p:nvSpPr>
        <p:spPr>
          <a:xfrm>
            <a:off x="132824" y="1834660"/>
            <a:ext cx="2944198" cy="583138"/>
          </a:xfrm>
          <a:prstGeom prst="roundRect">
            <a:avLst/>
          </a:prstGeom>
          <a:solidFill>
            <a:srgbClr val="FFFF00">
              <a:alpha val="19000"/>
            </a:srgbClr>
          </a:solidFill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7701A3-60D9-154A-A423-A9195207C21B}"/>
              </a:ext>
            </a:extLst>
          </p:cNvPr>
          <p:cNvSpPr/>
          <p:nvPr/>
        </p:nvSpPr>
        <p:spPr>
          <a:xfrm>
            <a:off x="670016" y="3837855"/>
            <a:ext cx="2038112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63BE003-FFF5-9841-8B04-4054B5A0CB45}"/>
              </a:ext>
            </a:extLst>
          </p:cNvPr>
          <p:cNvSpPr/>
          <p:nvPr/>
        </p:nvSpPr>
        <p:spPr>
          <a:xfrm>
            <a:off x="351836" y="4842020"/>
            <a:ext cx="5190048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81E54C6-E83B-5042-8A9F-3279809A8762}"/>
              </a:ext>
            </a:extLst>
          </p:cNvPr>
          <p:cNvSpPr/>
          <p:nvPr/>
        </p:nvSpPr>
        <p:spPr>
          <a:xfrm>
            <a:off x="259405" y="3006105"/>
            <a:ext cx="1891677" cy="21705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9" name="Cylinder 5">
            <a:extLst>
              <a:ext uri="{FF2B5EF4-FFF2-40B4-BE49-F238E27FC236}">
                <a16:creationId xmlns:a16="http://schemas.microsoft.com/office/drawing/2014/main" id="{DF230499-F314-D947-8D84-44BE48033520}"/>
              </a:ext>
            </a:extLst>
          </p:cNvPr>
          <p:cNvSpPr/>
          <p:nvPr/>
        </p:nvSpPr>
        <p:spPr>
          <a:xfrm>
            <a:off x="8313607" y="911353"/>
            <a:ext cx="3064787" cy="1312524"/>
          </a:xfrm>
          <a:prstGeom prst="can">
            <a:avLst>
              <a:gd name="adj" fmla="val 20422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harbor.flhrnet.local</a:t>
            </a: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764D9068-08B1-9949-9A75-269A2D4664D7}"/>
              </a:ext>
            </a:extLst>
          </p:cNvPr>
          <p:cNvSpPr/>
          <p:nvPr/>
        </p:nvSpPr>
        <p:spPr>
          <a:xfrm>
            <a:off x="8466049" y="1422837"/>
            <a:ext cx="1196249" cy="289556"/>
          </a:xfrm>
          <a:prstGeom prst="round2DiagRect">
            <a:avLst>
              <a:gd name="adj1" fmla="val 16379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" i="1">
                <a:solidFill>
                  <a:schemeClr val="bg1"/>
                </a:solidFill>
              </a:rPr>
              <a:t>Frontend-ui :1</a:t>
            </a:r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C801E-8718-2841-AE32-F46A09051950}"/>
              </a:ext>
            </a:extLst>
          </p:cNvPr>
          <p:cNvGrpSpPr/>
          <p:nvPr/>
        </p:nvGrpSpPr>
        <p:grpSpPr>
          <a:xfrm>
            <a:off x="9064175" y="2937231"/>
            <a:ext cx="1389350" cy="1746027"/>
            <a:chOff x="5461079" y="2152184"/>
            <a:chExt cx="1389350" cy="174602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6A19B3C-6AD3-7F48-8B39-2A3B5EB4C30C}"/>
                </a:ext>
              </a:extLst>
            </p:cNvPr>
            <p:cNvGrpSpPr/>
            <p:nvPr/>
          </p:nvGrpSpPr>
          <p:grpSpPr>
            <a:xfrm>
              <a:off x="5461079" y="2152184"/>
              <a:ext cx="1389350" cy="1746027"/>
              <a:chOff x="9813748" y="3137362"/>
              <a:chExt cx="2069576" cy="2875890"/>
            </a:xfrm>
          </p:grpSpPr>
          <p:sp>
            <p:nvSpPr>
              <p:cNvPr id="97" name="Round Diagonal Corner Rectangle 96">
                <a:extLst>
                  <a:ext uri="{FF2B5EF4-FFF2-40B4-BE49-F238E27FC236}">
                    <a16:creationId xmlns:a16="http://schemas.microsoft.com/office/drawing/2014/main" id="{93B6A134-4EC9-2E48-BDC9-9EA517B3F034}"/>
                  </a:ext>
                </a:extLst>
              </p:cNvPr>
              <p:cNvSpPr/>
              <p:nvPr/>
            </p:nvSpPr>
            <p:spPr>
              <a:xfrm>
                <a:off x="9813748" y="3137362"/>
                <a:ext cx="2069576" cy="2875890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800" i="1">
                    <a:solidFill>
                      <a:schemeClr val="bg1"/>
                    </a:solidFill>
                  </a:rPr>
                  <a:t>Running Pod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749F21-90F5-9541-973E-36589F56D1B0}"/>
                  </a:ext>
                </a:extLst>
              </p:cNvPr>
              <p:cNvGrpSpPr/>
              <p:nvPr/>
            </p:nvGrpSpPr>
            <p:grpSpPr>
              <a:xfrm>
                <a:off x="9966574" y="4189766"/>
                <a:ext cx="1445223" cy="727947"/>
                <a:chOff x="9086325" y="4055854"/>
                <a:chExt cx="1445223" cy="727947"/>
              </a:xfrm>
              <a:effectLst/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24877924-99AC-A145-934D-2B04634C8CA5}"/>
                    </a:ext>
                  </a:extLst>
                </p:cNvPr>
                <p:cNvSpPr/>
                <p:nvPr/>
              </p:nvSpPr>
              <p:spPr>
                <a:xfrm>
                  <a:off x="9086325" y="4055854"/>
                  <a:ext cx="1445223" cy="727947"/>
                </a:xfrm>
                <a:prstGeom prst="roundRect">
                  <a:avLst>
                    <a:gd name="adj" fmla="val 1678"/>
                  </a:avLst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t"/>
                <a:lstStyle/>
                <a:p>
                  <a:pPr algn="ctr"/>
                  <a:r>
                    <a:rPr lang="en-US" sz="800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00" name="Picture 4">
                  <a:extLst>
                    <a:ext uri="{FF2B5EF4-FFF2-40B4-BE49-F238E27FC236}">
                      <a16:creationId xmlns:a16="http://schemas.microsoft.com/office/drawing/2014/main" id="{C00842C7-C56E-E945-9E7B-43BE9FE73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413504" y="4381030"/>
                  <a:ext cx="754910" cy="27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2CA229A-7BE2-9F48-9895-533EF185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9753" y="2457610"/>
              <a:ext cx="418048" cy="30632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9B72D3-A723-2F49-A9F5-88D0B4CFC1E8}"/>
              </a:ext>
            </a:extLst>
          </p:cNvPr>
          <p:cNvSpPr/>
          <p:nvPr/>
        </p:nvSpPr>
        <p:spPr>
          <a:xfrm>
            <a:off x="9064174" y="4136503"/>
            <a:ext cx="1389351" cy="5467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app: demo-app-ui</a:t>
            </a:r>
          </a:p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tier: frontend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593EF-1612-6948-B93F-A7634A98C6B0}"/>
              </a:ext>
            </a:extLst>
          </p:cNvPr>
          <p:cNvGrpSpPr/>
          <p:nvPr/>
        </p:nvGrpSpPr>
        <p:grpSpPr>
          <a:xfrm>
            <a:off x="10641338" y="2937231"/>
            <a:ext cx="1389352" cy="1746027"/>
            <a:chOff x="9701365" y="3000113"/>
            <a:chExt cx="1389352" cy="17460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F266F5-F038-F74E-BC05-FD793829ED5A}"/>
                </a:ext>
              </a:extLst>
            </p:cNvPr>
            <p:cNvGrpSpPr/>
            <p:nvPr/>
          </p:nvGrpSpPr>
          <p:grpSpPr>
            <a:xfrm>
              <a:off x="9701367" y="3000113"/>
              <a:ext cx="1389350" cy="1746027"/>
              <a:chOff x="5461079" y="2152184"/>
              <a:chExt cx="1389350" cy="174602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552D11-148B-8440-AEAA-754F648A3248}"/>
                  </a:ext>
                </a:extLst>
              </p:cNvPr>
              <p:cNvGrpSpPr/>
              <p:nvPr/>
            </p:nvGrpSpPr>
            <p:grpSpPr>
              <a:xfrm>
                <a:off x="5461079" y="2152184"/>
                <a:ext cx="1389350" cy="1746027"/>
                <a:chOff x="9813748" y="3137362"/>
                <a:chExt cx="2069576" cy="2875890"/>
              </a:xfrm>
            </p:grpSpPr>
            <p:sp>
              <p:nvSpPr>
                <p:cNvPr id="104" name="Round Diagonal Corner Rectangle 103">
                  <a:extLst>
                    <a:ext uri="{FF2B5EF4-FFF2-40B4-BE49-F238E27FC236}">
                      <a16:creationId xmlns:a16="http://schemas.microsoft.com/office/drawing/2014/main" id="{0F1FCFF1-5D1A-BE4A-BFAF-84422FD7B750}"/>
                    </a:ext>
                  </a:extLst>
                </p:cNvPr>
                <p:cNvSpPr/>
                <p:nvPr/>
              </p:nvSpPr>
              <p:spPr>
                <a:xfrm>
                  <a:off x="9813748" y="3137362"/>
                  <a:ext cx="2069576" cy="2875890"/>
                </a:xfrm>
                <a:prstGeom prst="round2DiagRect">
                  <a:avLst>
                    <a:gd name="adj1" fmla="val 16379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800" i="1">
                      <a:solidFill>
                        <a:schemeClr val="bg1"/>
                      </a:solidFill>
                    </a:rPr>
                    <a:t>Running</a:t>
                  </a:r>
                  <a:r>
                    <a:rPr lang="en-US" sz="800">
                      <a:solidFill>
                        <a:schemeClr val="bg1"/>
                      </a:solidFill>
                    </a:rPr>
                    <a:t> Pod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0A0E56B-2DD4-DF4D-918F-B72AD5D7DC10}"/>
                    </a:ext>
                  </a:extLst>
                </p:cNvPr>
                <p:cNvGrpSpPr/>
                <p:nvPr/>
              </p:nvGrpSpPr>
              <p:grpSpPr>
                <a:xfrm>
                  <a:off x="9966574" y="4189766"/>
                  <a:ext cx="1445223" cy="727947"/>
                  <a:chOff x="9086325" y="4055854"/>
                  <a:chExt cx="1445223" cy="727947"/>
                </a:xfrm>
                <a:effectLst/>
              </p:grpSpPr>
              <p:sp>
                <p:nvSpPr>
                  <p:cNvPr id="106" name="Rounded Rectangle 105">
                    <a:extLst>
                      <a:ext uri="{FF2B5EF4-FFF2-40B4-BE49-F238E27FC236}">
                        <a16:creationId xmlns:a16="http://schemas.microsoft.com/office/drawing/2014/main" id="{C108C181-B2EF-E748-A15B-2EA91C99B3BB}"/>
                      </a:ext>
                    </a:extLst>
                  </p:cNvPr>
                  <p:cNvSpPr/>
                  <p:nvPr/>
                </p:nvSpPr>
                <p:spPr>
                  <a:xfrm>
                    <a:off x="9086325" y="4055854"/>
                    <a:ext cx="1445223" cy="727947"/>
                  </a:xfrm>
                  <a:prstGeom prst="roundRect">
                    <a:avLst>
                      <a:gd name="adj" fmla="val 1678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 rtlCol="0" anchor="t"/>
                  <a:lstStyle/>
                  <a:p>
                    <a:pPr algn="ctr"/>
                    <a:r>
                      <a:rPr lang="en-US" sz="8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Tools, Libs, SW</a:t>
                    </a:r>
                  </a:p>
                </p:txBody>
              </p:sp>
              <p:pic>
                <p:nvPicPr>
                  <p:cNvPr id="107" name="Picture 4">
                    <a:extLst>
                      <a:ext uri="{FF2B5EF4-FFF2-40B4-BE49-F238E27FC236}">
                        <a16:creationId xmlns:a16="http://schemas.microsoft.com/office/drawing/2014/main" id="{6C047681-6A88-6B43-9BFF-B77814B9B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413504" y="4381030"/>
                    <a:ext cx="754910" cy="27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2AB6B4E-4110-0241-B5F5-AC6624B9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9753" y="2457610"/>
                <a:ext cx="418048" cy="306328"/>
              </a:xfrm>
              <a:prstGeom prst="rect">
                <a:avLst/>
              </a:prstGeom>
            </p:spPr>
          </p:pic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34DE1DCA-232A-7748-86B9-8B24C95651D8}"/>
                </a:ext>
              </a:extLst>
            </p:cNvPr>
            <p:cNvSpPr/>
            <p:nvPr/>
          </p:nvSpPr>
          <p:spPr>
            <a:xfrm>
              <a:off x="9701365" y="4199385"/>
              <a:ext cx="1389351" cy="54675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app: demo-app-ui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tier: frontend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775BD23-4B38-C845-A547-454B142A0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73" y="328336"/>
            <a:ext cx="1498060" cy="527095"/>
          </a:xfrm>
          <a:prstGeom prst="rect">
            <a:avLst/>
          </a:prstGeom>
        </p:spPr>
      </p:pic>
      <p:sp>
        <p:nvSpPr>
          <p:cNvPr id="36" name="Rounded Rectangle 76">
            <a:extLst>
              <a:ext uri="{FF2B5EF4-FFF2-40B4-BE49-F238E27FC236}">
                <a16:creationId xmlns:a16="http://schemas.microsoft.com/office/drawing/2014/main" id="{A59B1346-5ED6-449A-A3A6-2C3A0CA8F8F5}"/>
              </a:ext>
            </a:extLst>
          </p:cNvPr>
          <p:cNvSpPr/>
          <p:nvPr/>
        </p:nvSpPr>
        <p:spPr>
          <a:xfrm>
            <a:off x="7771307" y="2723559"/>
            <a:ext cx="1234424" cy="34111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Kubelet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5250A-7AEB-45E4-98B9-207CE4F8C1C6}"/>
              </a:ext>
            </a:extLst>
          </p:cNvPr>
          <p:cNvGrpSpPr/>
          <p:nvPr/>
        </p:nvGrpSpPr>
        <p:grpSpPr>
          <a:xfrm>
            <a:off x="5689273" y="2828427"/>
            <a:ext cx="1702340" cy="1979324"/>
            <a:chOff x="4827845" y="3047999"/>
            <a:chExt cx="2314661" cy="31283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553-0119-4C20-87C0-0C8A99A519C0}"/>
                </a:ext>
              </a:extLst>
            </p:cNvPr>
            <p:cNvSpPr/>
            <p:nvPr/>
          </p:nvSpPr>
          <p:spPr>
            <a:xfrm>
              <a:off x="5052326" y="3047999"/>
              <a:ext cx="2049876" cy="312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9A8558-08EB-4E89-B767-DAB8BFD6321E}"/>
                </a:ext>
              </a:extLst>
            </p:cNvPr>
            <p:cNvSpPr/>
            <p:nvPr/>
          </p:nvSpPr>
          <p:spPr>
            <a:xfrm>
              <a:off x="4827845" y="3649361"/>
              <a:ext cx="574420" cy="2221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50800" dir="5400000" sx="95000" sy="95000" algn="ctr" rotWithShape="0">
                <a:srgbClr val="000000">
                  <a:alpha val="2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tx2"/>
                  </a:solidFill>
                </a:rPr>
                <a:t>API</a:t>
              </a: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6558FB-0A69-4873-84F6-9D0A5207DCF2}"/>
                </a:ext>
              </a:extLst>
            </p:cNvPr>
            <p:cNvSpPr/>
            <p:nvPr/>
          </p:nvSpPr>
          <p:spPr>
            <a:xfrm>
              <a:off x="5319404" y="4021083"/>
              <a:ext cx="1640193" cy="211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Kubernetes</a:t>
              </a:r>
              <a:br>
                <a:rPr lang="en-US" sz="1400">
                  <a:solidFill>
                    <a:schemeClr val="bg1"/>
                  </a:solidFill>
                  <a:latin typeface="+mj-lt"/>
                </a:rPr>
              </a:br>
              <a:r>
                <a:rPr lang="en-US" sz="1400">
                  <a:solidFill>
                    <a:schemeClr val="bg1"/>
                  </a:solidFill>
                  <a:latin typeface="+mj-lt"/>
                </a:rPr>
                <a:t>Control Plane</a:t>
              </a:r>
            </a:p>
            <a:p>
              <a:pPr algn="ctr"/>
              <a:endParaRPr lang="en-US" sz="600">
                <a:solidFill>
                  <a:schemeClr val="bg1"/>
                </a:solidFill>
              </a:endParaRP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(API Server </a:t>
              </a:r>
              <a:r>
                <a:rPr lang="en-US" sz="1100" strike="sngStrike">
                  <a:solidFill>
                    <a:schemeClr val="bg1"/>
                  </a:solidFill>
                </a:rPr>
                <a:t>&amp;</a:t>
              </a:r>
              <a:r>
                <a:rPr lang="en-US" sz="1100">
                  <a:solidFill>
                    <a:schemeClr val="bg1"/>
                  </a:solidFill>
                </a:rPr>
                <a:t> </a:t>
              </a:r>
              <a:r>
                <a:rPr lang="en-US" sz="1100" u="sng">
                  <a:solidFill>
                    <a:schemeClr val="bg1"/>
                  </a:solidFill>
                </a:rPr>
                <a:t>and</a:t>
              </a:r>
              <a:r>
                <a:rPr lang="en-US" sz="1100">
                  <a:solidFill>
                    <a:schemeClr val="bg1"/>
                  </a:solidFill>
                </a:rPr>
                <a:t> etcd nodes)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20E68E-C639-4D43-AEAE-8C94241CCA58}"/>
                </a:ext>
              </a:extLst>
            </p:cNvPr>
            <p:cNvGrpSpPr/>
            <p:nvPr/>
          </p:nvGrpSpPr>
          <p:grpSpPr>
            <a:xfrm>
              <a:off x="6525994" y="5643174"/>
              <a:ext cx="616512" cy="531537"/>
              <a:chOff x="3806609" y="5711992"/>
              <a:chExt cx="815675" cy="613012"/>
            </a:xfrm>
          </p:grpSpPr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2C29ABE9-C8B6-419C-ABB0-21D287401427}"/>
                  </a:ext>
                </a:extLst>
              </p:cNvPr>
              <p:cNvSpPr/>
              <p:nvPr/>
            </p:nvSpPr>
            <p:spPr>
              <a:xfrm rot="16200000">
                <a:off x="3882789" y="5635812"/>
                <a:ext cx="609441" cy="76180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DB1A8-186E-403C-A4DA-95CE328D3512}"/>
                  </a:ext>
                </a:extLst>
              </p:cNvPr>
              <p:cNvSpPr txBox="1"/>
              <p:nvPr/>
            </p:nvSpPr>
            <p:spPr>
              <a:xfrm>
                <a:off x="4165202" y="6092773"/>
                <a:ext cx="457082" cy="23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635E-6 -2.22222E-6 L -0.07502 0.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17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3" grpId="0" animBg="1"/>
      <p:bldP spid="73" grpId="1" animBg="1"/>
      <p:bldP spid="66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applications with persistent storage and multiple members – </a:t>
            </a:r>
            <a:r>
              <a:rPr lang="en-US" sz="1600" dirty="0" err="1"/>
              <a:t>i.e</a:t>
            </a:r>
            <a:r>
              <a:rPr lang="en-US" sz="1600" dirty="0"/>
              <a:t> MongoDB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CFFC-2D9B-FF41-B066-4E71DBB5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93623"/>
            <a:ext cx="8930222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DaemonSet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when you need to run a pod on each K8s node – </a:t>
            </a:r>
            <a:r>
              <a:rPr lang="en-US" sz="1600" dirty="0" err="1"/>
              <a:t>i.e</a:t>
            </a:r>
            <a:r>
              <a:rPr lang="en-US" sz="1600" dirty="0"/>
              <a:t> </a:t>
            </a:r>
            <a:r>
              <a:rPr lang="en-US" sz="1600" dirty="0" err="1"/>
              <a:t>fluentd</a:t>
            </a:r>
            <a:r>
              <a:rPr lang="en-US" sz="1600" dirty="0"/>
              <a:t> log scraper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CFC0-B3EB-9F40-9461-F000CB68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302766"/>
            <a:ext cx="982722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Networking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Services expose and load balance your application pods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1C77-58D4-C546-9500-930A6943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" y="1377442"/>
            <a:ext cx="976278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comparison to vSphere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How K8s containers are different from VMs for an operator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 installation and using “kind”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 word on versions and </a:t>
            </a:r>
            <a:r>
              <a:rPr lang="en-US" dirty="0" err="1"/>
              <a:t>apiversion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</a:t>
            </a:r>
            <a:r>
              <a:rPr lang="en-US" dirty="0" err="1"/>
              <a:t>yaml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Pods, </a:t>
            </a:r>
            <a:r>
              <a:rPr lang="en-US" dirty="0" err="1"/>
              <a:t>replicasets</a:t>
            </a:r>
            <a:r>
              <a:rPr lang="en-US" dirty="0"/>
              <a:t>, and deployments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Debugging and logs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“kinds” are available?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-resources</a:t>
            </a:r>
            <a:r>
              <a:rPr lang="en-US" dirty="0"/>
              <a:t> and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Describe the item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–n demo describe pod my-webserver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the logs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logs my-webserver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 forward the application’s port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port-forward my-webserver 8080:80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http://localhost:8080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Jump into the container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exec -it my-webserver -c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r>
              <a:rPr lang="en-US" dirty="0">
                <a:highlight>
                  <a:srgbClr val="FFFF00"/>
                </a:highlight>
              </a:rPr>
              <a:t> -- /bin/bash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a ubuntu pod for network and curl tests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run my-shell -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--</a:t>
            </a:r>
            <a:r>
              <a:rPr lang="en-US" dirty="0" err="1">
                <a:highlight>
                  <a:srgbClr val="FFFF00"/>
                </a:highlight>
              </a:rPr>
              <a:t>tty</a:t>
            </a:r>
            <a:r>
              <a:rPr lang="en-US" dirty="0">
                <a:highlight>
                  <a:srgbClr val="FFFF00"/>
                </a:highlight>
              </a:rPr>
              <a:t> --image ubuntu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apt update, apt install curl, apt install </a:t>
            </a:r>
            <a:r>
              <a:rPr lang="en-US" dirty="0" err="1">
                <a:highlight>
                  <a:srgbClr val="FFFF00"/>
                </a:highlight>
              </a:rPr>
              <a:t>dnsutils</a:t>
            </a:r>
            <a:r>
              <a:rPr lang="en-US" dirty="0">
                <a:highlight>
                  <a:srgbClr val="FFFF00"/>
                </a:highlight>
              </a:rPr>
              <a:t>, apt install </a:t>
            </a:r>
            <a:r>
              <a:rPr lang="en-US" dirty="0" err="1">
                <a:highlight>
                  <a:srgbClr val="FFFF00"/>
                </a:highlight>
              </a:rPr>
              <a:t>iputils</a:t>
            </a:r>
            <a:r>
              <a:rPr lang="en-US" dirty="0">
                <a:highlight>
                  <a:srgbClr val="FFFF00"/>
                </a:highlight>
              </a:rPr>
              <a:t>-ping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 to service</a:t>
            </a:r>
          </a:p>
          <a:p>
            <a:pPr>
              <a:buNone/>
            </a:pPr>
            <a:r>
              <a:rPr lang="en-US" dirty="0"/>
              <a:t>Reconnect to my-shell: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exec -it my-shell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ping </a:t>
            </a:r>
            <a:r>
              <a:rPr lang="en-US" dirty="0" err="1">
                <a:highlight>
                  <a:srgbClr val="FFFF00"/>
                </a:highlight>
              </a:rPr>
              <a:t>rss-site.demo.svc.cluster.local</a:t>
            </a:r>
            <a:endParaRPr lang="en-US" dirty="0">
              <a:highlight>
                <a:srgbClr val="FFFF00"/>
              </a:highlight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For the next 2 weeks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059574"/>
            <a:ext cx="10270920" cy="5143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Watch Michael </a:t>
            </a:r>
            <a:r>
              <a:rPr lang="en-US" dirty="0" err="1"/>
              <a:t>Gasch’s</a:t>
            </a:r>
            <a:r>
              <a:rPr lang="en-US" dirty="0"/>
              <a:t> </a:t>
            </a:r>
            <a:r>
              <a:rPr lang="en-US" dirty="0" err="1"/>
              <a:t>VMWorld</a:t>
            </a:r>
            <a:r>
              <a:rPr lang="en-US" dirty="0"/>
              <a:t> presentation: https://</a:t>
            </a:r>
            <a:r>
              <a:rPr lang="en-US" dirty="0" err="1"/>
              <a:t>www.vmworld.com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/video-library/</a:t>
            </a:r>
            <a:r>
              <a:rPr lang="en-US" dirty="0" err="1"/>
              <a:t>video-landing.html?sessionid</a:t>
            </a:r>
            <a:r>
              <a:rPr lang="en-US" dirty="0"/>
              <a:t>=15614127484680019FXJ&amp;region=EU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Use kind to create a cluster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Clone class repo locally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Review how to check/set </a:t>
            </a:r>
            <a:r>
              <a:rPr lang="en-US" dirty="0" err="1"/>
              <a:t>kubectl</a:t>
            </a:r>
            <a:r>
              <a:rPr lang="en-US" dirty="0"/>
              <a:t> config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pod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deployment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 service and access it from ubuntu pod</a:t>
            </a:r>
          </a:p>
        </p:txBody>
      </p:sp>
    </p:spTree>
    <p:extLst>
      <p:ext uri="{BB962C8B-B14F-4D97-AF65-F5344CB8AC3E}">
        <p14:creationId xmlns:p14="http://schemas.microsoft.com/office/powerpoint/2010/main" val="2861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Why not just use Docker servers to run my containers?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What happens if a running container has a problem/dies?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expose containers sitting within a host to external/Ingress traffic?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determine AND scale '</a:t>
            </a:r>
            <a:r>
              <a:rPr lang="en-US" i="1" dirty="0"/>
              <a:t>n</a:t>
            </a:r>
            <a:r>
              <a:rPr lang="en-US" dirty="0"/>
              <a:t>' no. of containers when application workloads increase?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isolate two containers sitting on the same host such that they do not talk to each other?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migrate Containers from one host to another for host maintenance?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Challenges with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C9E9-1675-D94F-9C3F-97FE421E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364757"/>
            <a:ext cx="7540498" cy="4681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6201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blogs.vmware.com</a:t>
            </a:r>
            <a:r>
              <a:rPr lang="en-US" dirty="0"/>
              <a:t>/</a:t>
            </a:r>
            <a:r>
              <a:rPr lang="en-US" dirty="0" err="1"/>
              <a:t>cloudnative</a:t>
            </a:r>
            <a:r>
              <a:rPr lang="en-US" dirty="0"/>
              <a:t>/2017/10/25/</a:t>
            </a:r>
            <a:r>
              <a:rPr lang="en-US" dirty="0" err="1"/>
              <a:t>kubernetes</a:t>
            </a:r>
            <a:r>
              <a:rPr lang="en-US" dirty="0"/>
              <a:t>-introduction-</a:t>
            </a:r>
            <a:r>
              <a:rPr lang="en-US" dirty="0" err="1"/>
              <a:t>vmware</a:t>
            </a:r>
            <a:r>
              <a:rPr lang="en-US" dirty="0"/>
              <a:t>-users/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start by reminding ourselves what a microservice is:</a:t>
            </a:r>
          </a:p>
          <a:p>
            <a:pPr marL="800100" lvl="1" indent="-342900"/>
            <a:r>
              <a:rPr lang="en-US" dirty="0"/>
              <a:t>12 Factor</a:t>
            </a:r>
          </a:p>
          <a:p>
            <a:pPr marL="800100" lvl="1" indent="-342900"/>
            <a:r>
              <a:rPr lang="en-US" dirty="0"/>
              <a:t>Would we patch a container?</a:t>
            </a:r>
          </a:p>
          <a:p>
            <a:pPr marL="800100" lvl="1" indent="-342900"/>
            <a:r>
              <a:rPr lang="en-US" dirty="0"/>
              <a:t>Would we backup the platform?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Architecture</a:t>
            </a:r>
          </a:p>
          <a:p>
            <a:pPr marL="800100" lvl="1" indent="-342900"/>
            <a:r>
              <a:rPr lang="en-US" dirty="0"/>
              <a:t>Master (Control Plane) vs worker nodes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/docs/concepts/overview/components/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to VMware</a:t>
            </a:r>
          </a:p>
          <a:p>
            <a:pPr marL="800100" lvl="1" indent="-342900"/>
            <a:r>
              <a:rPr lang="en-US" dirty="0"/>
              <a:t>CNI and CSI not specified</a:t>
            </a:r>
          </a:p>
          <a:p>
            <a:pPr marL="800100" lvl="1" indent="-342900"/>
            <a:r>
              <a:rPr lang="en-US" dirty="0"/>
              <a:t>In vSphere, the base resource “node” is an </a:t>
            </a:r>
            <a:r>
              <a:rPr lang="en-US" dirty="0" err="1"/>
              <a:t>ESXi</a:t>
            </a:r>
            <a:r>
              <a:rPr lang="en-US" dirty="0"/>
              <a:t> Host</a:t>
            </a:r>
          </a:p>
          <a:p>
            <a:pPr marL="800100" lvl="1" indent="-342900"/>
            <a:r>
              <a:rPr lang="en-US" dirty="0"/>
              <a:t>In K8s, the base resource “node” is a VM</a:t>
            </a:r>
          </a:p>
        </p:txBody>
      </p:sp>
    </p:spTree>
    <p:extLst>
      <p:ext uri="{BB962C8B-B14F-4D97-AF65-F5344CB8AC3E}">
        <p14:creationId xmlns:p14="http://schemas.microsoft.com/office/powerpoint/2010/main" val="34216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1DD4D-5C8D-5149-A666-81B190C7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02" y="1692656"/>
            <a:ext cx="8216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Objects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DCAF-B1C8-5846-87AC-33071B99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38" y="1495044"/>
            <a:ext cx="8699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166F-0691-6142-A72A-6A001D8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04" y="1502156"/>
            <a:ext cx="8204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on your laptop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Use kind to quickly spin up a K8s cluster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5B506F-6553-3249-B35E-34E19F75503D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Kind requires Docker and </a:t>
            </a:r>
            <a:r>
              <a:rPr lang="en-US" dirty="0" err="1"/>
              <a:t>kubectl</a:t>
            </a:r>
            <a:endParaRPr lang="en-US" dirty="0"/>
          </a:p>
          <a:p>
            <a:pPr marL="800100" lvl="1" indent="-342900"/>
            <a:r>
              <a:rPr lang="en-US" dirty="0">
                <a:hlinkClick r:id="rId2"/>
              </a:rPr>
              <a:t>https://kubernetes.io/docs/tasks/tools/install-kubectl/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 Kind: </a:t>
            </a:r>
            <a:r>
              <a:rPr lang="en-US" dirty="0">
                <a:hlinkClick r:id="rId3"/>
              </a:rPr>
              <a:t>https://kind.sigs.k8s.io/docs/user/quick-start/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A3B23-818E-F744-85F9-82CF4F7D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856" y="2756039"/>
            <a:ext cx="6840722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A70706-FCF2-4B4F-A0C0-2F4EF63CD11F}">
  <ds:schemaRefs>
    <ds:schemaRef ds:uri="http://www.w3.org/XML/1998/namespace"/>
    <ds:schemaRef ds:uri="http://purl.org/dc/elements/1.1/"/>
    <ds:schemaRef ds:uri="http://schemas.openxmlformats.org/package/2006/metadata/core-properties"/>
    <ds:schemaRef ds:uri="85ce9b62-4d44-4fba-90b4-99334be9163d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46795</TotalTime>
  <Words>1238</Words>
  <Application>Microsoft Macintosh PowerPoint</Application>
  <PresentationFormat>Widescreen</PresentationFormat>
  <Paragraphs>230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Camphor Std</vt:lpstr>
      <vt:lpstr>Consolas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4: Kubernetes Intro</vt:lpstr>
      <vt:lpstr>PowerPoint Presentation</vt:lpstr>
      <vt:lpstr>Kubernetes Architecture</vt:lpstr>
      <vt:lpstr>Kubernetes Architecture</vt:lpstr>
      <vt:lpstr>Kubernetes Architecture</vt:lpstr>
      <vt:lpstr>Kubernetes Architecture #1</vt:lpstr>
      <vt:lpstr>Kubernetes Architecture #2</vt:lpstr>
      <vt:lpstr>Kubernetes Architecture #3</vt:lpstr>
      <vt:lpstr>Running Kubernetes on your laptop</vt:lpstr>
      <vt:lpstr>kubectl and kube config</vt:lpstr>
      <vt:lpstr>Intro to yaml code</vt:lpstr>
      <vt:lpstr>Namespaces</vt:lpstr>
      <vt:lpstr>Namespaces - continued</vt:lpstr>
      <vt:lpstr>How Do I Run a Pod?</vt:lpstr>
      <vt:lpstr>Replication Controller</vt:lpstr>
      <vt:lpstr>Deployments</vt:lpstr>
      <vt:lpstr>StatefulSet</vt:lpstr>
      <vt:lpstr>DaemonSet</vt:lpstr>
      <vt:lpstr>Intro to Networking</vt:lpstr>
      <vt:lpstr>Debugging and Logs</vt:lpstr>
      <vt:lpstr>Debugging and Logs #2</vt:lpstr>
      <vt:lpstr>Lab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Amit Rathod</cp:lastModifiedBy>
  <cp:revision>185</cp:revision>
  <dcterms:created xsi:type="dcterms:W3CDTF">2018-07-04T00:54:15Z</dcterms:created>
  <dcterms:modified xsi:type="dcterms:W3CDTF">2021-04-14T06:31:49Z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